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408" r:id="rId3"/>
    <p:sldId id="505" r:id="rId4"/>
    <p:sldId id="339" r:id="rId5"/>
    <p:sldId id="506" r:id="rId6"/>
    <p:sldId id="319" r:id="rId7"/>
    <p:sldId id="507" r:id="rId8"/>
    <p:sldId id="322" r:id="rId9"/>
    <p:sldId id="510" r:id="rId10"/>
    <p:sldId id="511" r:id="rId11"/>
    <p:sldId id="512" r:id="rId12"/>
    <p:sldId id="513" r:id="rId13"/>
    <p:sldId id="514" r:id="rId14"/>
    <p:sldId id="5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587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8A130-CEE6-0346-9838-D2B8ED29A280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9E459-55E4-1642-AEDF-34358CAD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3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solid line gives the period for the innermost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 circular orbit (ISCO); the dashed line gives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infall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for a disk with radius 5RS,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viscosity  = 1, and a height H=R = 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9E459-55E4-1642-AEDF-34358CADA0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8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91B-2557-034B-9411-508E6C94C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28DE5-A9F9-0B42-B538-64C130EAE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8BEFB-A44E-6941-A1DA-0DC1DF7B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ACF5-9E95-7846-9582-9BAFD4DB1EC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EFFBE-7775-084A-A117-04C89FE5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4017A-66A1-BD41-8A70-539C00B7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8756-821A-144D-BFE0-D1C7EEA0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7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FFC6-DEAE-1946-9639-C1D9A5C4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E1E45-D933-5D4C-B9FF-07C528F19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F2FBB-3AAB-4B4B-ACD5-825E971F1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ACF5-9E95-7846-9582-9BAFD4DB1EC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07678-440D-5744-BAD4-4DC5A974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771ED-FA89-6848-AE3E-FB78D178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8756-821A-144D-BFE0-D1C7EEA0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B791D-B8B5-9C42-AA97-2C37FD842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1F0A16-B2EB-8D47-9DCC-65B2DCB60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F66F9-5F70-5847-8BFF-A2CA9150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ACF5-9E95-7846-9582-9BAFD4DB1EC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5B796-32CB-BB4C-80D2-85E660D1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273B-28D3-E04A-ACAC-577BDF86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8756-821A-144D-BFE0-D1C7EEA0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3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 descr="Image"/>
          <p:cNvPicPr>
            <a:picLocks noChangeAspect="1"/>
          </p:cNvPicPr>
          <p:nvPr/>
        </p:nvPicPr>
        <p:blipFill>
          <a:blip r:embed="rId2"/>
          <a:srcRect l="14050" t="38926" r="11403" b="37715"/>
          <a:stretch>
            <a:fillRect/>
          </a:stretch>
        </p:blipFill>
        <p:spPr>
          <a:xfrm>
            <a:off x="122679" y="5979318"/>
            <a:ext cx="2630429" cy="82422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alk Title or Date, Time, Place"/>
          <p:cNvSpPr txBox="1"/>
          <p:nvPr/>
        </p:nvSpPr>
        <p:spPr>
          <a:xfrm>
            <a:off x="9714306" y="6461105"/>
            <a:ext cx="1774909" cy="266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800"/>
            </a:lvl1pPr>
          </a:lstStyle>
          <a:p>
            <a:r>
              <a:rPr lang="en-US" sz="1400" dirty="0"/>
              <a:t>EHT-M87, 17 April 2019</a:t>
            </a:r>
            <a:endParaRPr sz="1400" dirty="0"/>
          </a:p>
        </p:txBody>
      </p:sp>
      <p:sp>
        <p:nvSpPr>
          <p:cNvPr id="21" name="Line"/>
          <p:cNvSpPr/>
          <p:nvPr/>
        </p:nvSpPr>
        <p:spPr>
          <a:xfrm>
            <a:off x="2960473" y="6372422"/>
            <a:ext cx="9045460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99341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608" lvl="0" indent="-30480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685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F6A2-F389-0745-802C-F3D94803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07278-78F5-AE49-9FDC-D10CCF443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C5517-FC83-2E45-986A-DD2AF40D6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ACF5-9E95-7846-9582-9BAFD4DB1EC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68365-B0E3-D84F-A8C3-C5494D5A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C7E4A-BF2D-FB48-AE3B-69C66FEA0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8756-821A-144D-BFE0-D1C7EEA0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5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3538-50DB-2E48-A200-12041B27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DCF81-4B6F-2249-A08F-8726AEFCE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AF4EA-068F-BE4B-A139-6CFF962B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ACF5-9E95-7846-9582-9BAFD4DB1EC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2841B-3E41-E745-A3CA-C58C5E0DE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3CD58-1599-2940-83AF-FA4BF7B6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8756-821A-144D-BFE0-D1C7EEA0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2D2B-80F6-7D40-A2C2-86F5FACE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8A344-54FF-4646-B5F5-54C78D280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631AF-281C-E64F-8DF8-AD85BDD6A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9E502-1264-B14C-BF33-EB7E214C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ACF5-9E95-7846-9582-9BAFD4DB1EC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3E432-1A07-8640-8990-148FC45A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23B55-D57E-3C4E-B7A2-ACBD8A01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8756-821A-144D-BFE0-D1C7EEA0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5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10B09-7C44-414C-9561-80E094C7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72CE5-B192-7D45-A41E-B712379A5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1AE63-EDF6-E94B-89F2-EAA5FC696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5761A-3CCF-3946-9C48-0D324909B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965A9E-EA55-6F43-ACFF-BD726D5ED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BA5C61-3406-FA44-A46A-3472FCD2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ACF5-9E95-7846-9582-9BAFD4DB1EC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BEEE6A-7DBF-3947-82D6-D33B7090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19501-8FFE-CB4A-9D28-46C17EBA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8756-821A-144D-BFE0-D1C7EEA0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8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C70C3-2384-C348-8B3D-E8AB409B6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94839-CE15-FC4A-B1A5-3E80FC4D5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ACF5-9E95-7846-9582-9BAFD4DB1EC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D50B1-9E2D-4D45-BBBD-E2D85677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6AB23-1671-704E-ADBC-C2402188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8756-821A-144D-BFE0-D1C7EEA0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1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C79F75-2552-3848-A2DA-2747D1AE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ACF5-9E95-7846-9582-9BAFD4DB1EC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D4C2C-31CF-0F4B-98B0-92C68B8A9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F0B09-9BAB-C14B-A193-DBD3E41EB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8756-821A-144D-BFE0-D1C7EEA0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7450-A4AB-F84B-A616-7B55B3EE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FC147-A154-7240-ABCE-EF7BF78DD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F0E05-7CB5-1744-B53A-BEBC710EA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01F90-E54E-8845-911D-A8B1C250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ACF5-9E95-7846-9582-9BAFD4DB1EC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DAD42-7745-B744-8F3E-F7311B15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916061-DE20-4C47-94F3-5AB586E4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8756-821A-144D-BFE0-D1C7EEA0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7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9091-AAA1-EF41-94CD-01F28D9D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0C24B-D3F0-ED42-8900-3A16C4DDDC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F23BB-102A-C544-9A14-3A62C8DEA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E262E-D535-9043-AA7B-AF20E8B0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ACF5-9E95-7846-9582-9BAFD4DB1EC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00E60-09D5-0341-8D5D-2D6FF47F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58A1C-28DE-EC4A-9443-972153C5E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8756-821A-144D-BFE0-D1C7EEA0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5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4CE30D-141E-C842-8DCF-FC8AAC65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B082A-1FD8-D440-832E-85A523949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4FE2B-FA4A-C442-B9DE-748D80E7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DACF5-9E95-7846-9582-9BAFD4DB1EC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A722A-F0E0-5B46-A057-085255A80D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30B4F-6A8E-864B-80C7-17CB4EFE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C8756-821A-144D-BFE0-D1C7EEA0F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095D7-40B9-644F-9D96-2A65932850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 Years of Quasar Variability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3C2DC-07FB-6A4F-B7D2-8562770003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Geoffrey C. Bower</a:t>
            </a:r>
          </a:p>
          <a:p>
            <a:r>
              <a:rPr lang="en-US" dirty="0">
                <a:solidFill>
                  <a:srgbClr val="FF0000"/>
                </a:solidFill>
              </a:rPr>
              <a:t>Sofia </a:t>
            </a:r>
            <a:r>
              <a:rPr lang="en-US" dirty="0" err="1">
                <a:solidFill>
                  <a:srgbClr val="FF0000"/>
                </a:solidFill>
              </a:rPr>
              <a:t>Wallstrom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Jason Dexter</a:t>
            </a:r>
          </a:p>
          <a:p>
            <a:r>
              <a:rPr lang="en-US" dirty="0"/>
              <a:t>Steve </a:t>
            </a:r>
            <a:r>
              <a:rPr lang="en-US" dirty="0" err="1"/>
              <a:t>Mairs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6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5A97CE-F97B-D548-9A19-BE148D09A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603" y="0"/>
            <a:ext cx="89787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71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0B87CA-EAA6-A74A-993A-993473AEF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719" y="0"/>
            <a:ext cx="8828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1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90DDD7-0953-294F-9D7A-6C1A2AF95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292100"/>
            <a:ext cx="81661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16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08B454-6822-EA46-9A24-85EB56C5C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790575"/>
            <a:ext cx="4318000" cy="5753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BB2707-64A9-1440-9E99-28DC376FBF8E}"/>
              </a:ext>
            </a:extLst>
          </p:cNvPr>
          <p:cNvSpPr txBox="1"/>
          <p:nvPr/>
        </p:nvSpPr>
        <p:spPr>
          <a:xfrm>
            <a:off x="2100263" y="31432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1751+096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DE54FA-F0DD-2D40-88FA-2462FD4B0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499" y="790575"/>
            <a:ext cx="4318000" cy="5753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C0E795-507B-DF4D-99BA-1596CB4BA5AD}"/>
              </a:ext>
            </a:extLst>
          </p:cNvPr>
          <p:cNvSpPr txBox="1"/>
          <p:nvPr/>
        </p:nvSpPr>
        <p:spPr>
          <a:xfrm>
            <a:off x="8086725" y="31432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2253+161</a:t>
            </a:r>
          </a:p>
        </p:txBody>
      </p:sp>
    </p:spTree>
    <p:extLst>
      <p:ext uri="{BB962C8B-B14F-4D97-AF65-F5344CB8AC3E}">
        <p14:creationId xmlns:p14="http://schemas.microsoft.com/office/powerpoint/2010/main" val="120679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827C-808E-4C41-91B4-68132591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FD5ED-5550-724B-B53F-731C0A73F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SCUBA, SMA, ALMA, SCUBA2 fluxes for 23 objects over 20 years</a:t>
            </a:r>
          </a:p>
          <a:p>
            <a:r>
              <a:rPr lang="en-US" dirty="0"/>
              <a:t>Strong agreement in calibration</a:t>
            </a:r>
          </a:p>
          <a:p>
            <a:r>
              <a:rPr lang="en-US" dirty="0"/>
              <a:t>Probes characteristic variability timescales</a:t>
            </a:r>
          </a:p>
          <a:p>
            <a:endParaRPr lang="en-US" dirty="0"/>
          </a:p>
          <a:p>
            <a:r>
              <a:rPr lang="en-US" dirty="0"/>
              <a:t>Work in progress…</a:t>
            </a:r>
          </a:p>
        </p:txBody>
      </p:sp>
    </p:spTree>
    <p:extLst>
      <p:ext uri="{BB962C8B-B14F-4D97-AF65-F5344CB8AC3E}">
        <p14:creationId xmlns:p14="http://schemas.microsoft.com/office/powerpoint/2010/main" val="369428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0"/>
            <a:ext cx="8872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856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1C7B75-82E5-CE4C-9313-DE5E82D9A7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DD541A-A5EA-354C-BB61-E2F9CB01F8FF}"/>
              </a:ext>
            </a:extLst>
          </p:cNvPr>
          <p:cNvSpPr txBox="1"/>
          <p:nvPr/>
        </p:nvSpPr>
        <p:spPr>
          <a:xfrm>
            <a:off x="5481169" y="373861"/>
            <a:ext cx="913713" cy="605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3600" dirty="0">
                <a:solidFill>
                  <a:srgbClr val="FFFF00"/>
                </a:solidFill>
                <a:sym typeface="Helvetica Light"/>
              </a:rPr>
              <a:t>M87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BC8FEA-AD38-2A41-BF57-8D5FCE2BCA81}"/>
              </a:ext>
            </a:extLst>
          </p:cNvPr>
          <p:cNvSpPr txBox="1"/>
          <p:nvPr/>
        </p:nvSpPr>
        <p:spPr>
          <a:xfrm>
            <a:off x="3606985" y="5878846"/>
            <a:ext cx="4978029" cy="6052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3600" dirty="0">
                <a:solidFill>
                  <a:srgbClr val="FFFF00"/>
                </a:solidFill>
                <a:sym typeface="Helvetica Light"/>
              </a:rPr>
              <a:t>First Image of a Black Hole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20F07F-0FE6-284E-BD92-1BDE8369C663}"/>
              </a:ext>
            </a:extLst>
          </p:cNvPr>
          <p:cNvCxnSpPr/>
          <p:nvPr/>
        </p:nvCxnSpPr>
        <p:spPr>
          <a:xfrm>
            <a:off x="8318462" y="2298197"/>
            <a:ext cx="0" cy="1795346"/>
          </a:xfrm>
          <a:prstGeom prst="line">
            <a:avLst/>
          </a:prstGeom>
          <a:noFill/>
          <a:ln w="63500" cap="flat">
            <a:solidFill>
              <a:srgbClr val="FFFF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C4335B-29B4-0443-8511-0B09D391C962}"/>
              </a:ext>
            </a:extLst>
          </p:cNvPr>
          <p:cNvSpPr txBox="1"/>
          <p:nvPr/>
        </p:nvSpPr>
        <p:spPr>
          <a:xfrm>
            <a:off x="8377655" y="2908611"/>
            <a:ext cx="1266372" cy="5745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412750" hangingPunct="0"/>
            <a:r>
              <a:rPr lang="en-US" sz="2500" dirty="0">
                <a:solidFill>
                  <a:srgbClr val="FFFF00"/>
                </a:solidFill>
                <a:sym typeface="Helvetica Light"/>
              </a:rPr>
              <a:t>42 </a:t>
            </a:r>
            <a:r>
              <a:rPr lang="en-US" sz="2500" dirty="0" err="1">
                <a:solidFill>
                  <a:srgbClr val="FFFF00"/>
                </a:solidFill>
                <a:sym typeface="Helvetica Light"/>
              </a:rPr>
              <a:t>μas</a:t>
            </a:r>
            <a:endParaRPr lang="en-US" sz="2500" dirty="0">
              <a:solidFill>
                <a:srgbClr val="FFFF00"/>
              </a:solidFill>
              <a:sym typeface="Helvetica Light"/>
            </a:endParaRPr>
          </a:p>
          <a:p>
            <a:pPr defTabSz="412750" hangingPunct="0"/>
            <a:r>
              <a:rPr lang="en-US" sz="900" dirty="0">
                <a:solidFill>
                  <a:srgbClr val="FFFF00"/>
                </a:solidFill>
              </a:rPr>
              <a:t>M</a:t>
            </a:r>
            <a:r>
              <a:rPr lang="en-US" sz="900" baseline="-25000" dirty="0">
                <a:solidFill>
                  <a:srgbClr val="FFFF00"/>
                </a:solidFill>
              </a:rPr>
              <a:t>BH</a:t>
            </a:r>
            <a:r>
              <a:rPr lang="en-US" sz="900" dirty="0">
                <a:solidFill>
                  <a:srgbClr val="FFFF00"/>
                </a:solidFill>
              </a:rPr>
              <a:t>=6.5 +/- 0.7 x 10</a:t>
            </a:r>
            <a:r>
              <a:rPr lang="en-US" sz="900" baseline="30000" dirty="0">
                <a:solidFill>
                  <a:srgbClr val="FFFF00"/>
                </a:solidFill>
              </a:rPr>
              <a:t>9</a:t>
            </a:r>
            <a:r>
              <a:rPr lang="en-US" sz="900" dirty="0">
                <a:solidFill>
                  <a:srgbClr val="FFFF00"/>
                </a:solidFill>
              </a:rPr>
              <a:t> </a:t>
            </a:r>
            <a:r>
              <a:rPr lang="en-US" sz="900" dirty="0" err="1">
                <a:solidFill>
                  <a:srgbClr val="FFFF00"/>
                </a:solidFill>
              </a:rPr>
              <a:t>M</a:t>
            </a:r>
            <a:r>
              <a:rPr lang="en-US" sz="900" baseline="-25000" dirty="0" err="1">
                <a:solidFill>
                  <a:srgbClr val="FFFF00"/>
                </a:solidFill>
              </a:rPr>
              <a:t>sun</a:t>
            </a:r>
            <a:endParaRPr lang="en-US" sz="2500" dirty="0">
              <a:solidFill>
                <a:srgbClr val="FFFF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412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gc1275_alma_ovro_sma_full_histor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0"/>
            <a:ext cx="8572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9040" y="152254"/>
            <a:ext cx="742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3C84 – over 60 years!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11240" y="110082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UMRAO + OVRO 15GHz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34342" y="242552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90GHz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34342" y="3153429"/>
            <a:ext cx="933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2CD00"/>
                </a:solidFill>
              </a:rPr>
              <a:t>230GHZ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51248" y="3854202"/>
            <a:ext cx="91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EFA"/>
                </a:solidFill>
              </a:rPr>
              <a:t>350GHz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9A18ED-AA7B-E748-906E-BA326D1996ED}"/>
              </a:ext>
            </a:extLst>
          </p:cNvPr>
          <p:cNvSpPr txBox="1"/>
          <p:nvPr/>
        </p:nvSpPr>
        <p:spPr>
          <a:xfrm>
            <a:off x="10575758" y="5751095"/>
            <a:ext cx="139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Alastair Edge</a:t>
            </a:r>
          </a:p>
        </p:txBody>
      </p:sp>
    </p:spTree>
    <p:extLst>
      <p:ext uri="{BB962C8B-B14F-4D97-AF65-F5344CB8AC3E}">
        <p14:creationId xmlns:p14="http://schemas.microsoft.com/office/powerpoint/2010/main" val="216728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7AFAFD-1DA0-1441-93B7-C0FC70F5E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0" y="374650"/>
            <a:ext cx="7429500" cy="61087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857519-7F90-AC45-A92F-61C7ABF2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374650"/>
            <a:ext cx="3143250" cy="1325563"/>
          </a:xfrm>
        </p:spPr>
        <p:txBody>
          <a:bodyPr/>
          <a:lstStyle/>
          <a:p>
            <a:r>
              <a:rPr lang="en-US" dirty="0"/>
              <a:t>XR Binary Variability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7805C-1E15-8044-B026-A8AA3957C204}"/>
              </a:ext>
            </a:extLst>
          </p:cNvPr>
          <p:cNvSpPr txBox="1"/>
          <p:nvPr/>
        </p:nvSpPr>
        <p:spPr>
          <a:xfrm>
            <a:off x="806117" y="2394284"/>
            <a:ext cx="1203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Timescale is hours to days for state changes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9F63C-90B1-7D46-A6E1-4684D63F99C9}"/>
              </a:ext>
            </a:extLst>
          </p:cNvPr>
          <p:cNvSpPr txBox="1"/>
          <p:nvPr/>
        </p:nvSpPr>
        <p:spPr>
          <a:xfrm>
            <a:off x="806117" y="5823284"/>
            <a:ext cx="182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Fender et al 2004</a:t>
            </a:r>
          </a:p>
        </p:txBody>
      </p:sp>
    </p:spTree>
    <p:extLst>
      <p:ext uri="{BB962C8B-B14F-4D97-AF65-F5344CB8AC3E}">
        <p14:creationId xmlns:p14="http://schemas.microsoft.com/office/powerpoint/2010/main" val="426755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 M87 &amp; M81 </a:t>
            </a:r>
            <a:r>
              <a:rPr lang="en-US" dirty="0" err="1"/>
              <a:t>Lightcurves</a:t>
            </a:r>
            <a:endParaRPr lang="en-US" dirty="0"/>
          </a:p>
        </p:txBody>
      </p:sp>
      <p:pic>
        <p:nvPicPr>
          <p:cNvPr id="7" name="Content Placeholder 6" descr="m87_m81_l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696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798708-6A48-E54D-A0D0-B79113C2E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7" y="1318270"/>
            <a:ext cx="6338047" cy="544175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117A30C-7BFD-CF48-9C4B-2F8F941EC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AGN Variability</a:t>
            </a:r>
          </a:p>
        </p:txBody>
      </p:sp>
    </p:spTree>
    <p:extLst>
      <p:ext uri="{BB962C8B-B14F-4D97-AF65-F5344CB8AC3E}">
        <p14:creationId xmlns:p14="http://schemas.microsoft.com/office/powerpoint/2010/main" val="383183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Black Hole Mass-Timescale Correlation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04181"/>
            <a:ext cx="5029200" cy="4318000"/>
          </a:xfrm>
        </p:spPr>
      </p:pic>
    </p:spTree>
    <p:extLst>
      <p:ext uri="{BB962C8B-B14F-4D97-AF65-F5344CB8AC3E}">
        <p14:creationId xmlns:p14="http://schemas.microsoft.com/office/powerpoint/2010/main" val="205872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C9DA9F-8124-5E4C-BBF5-64E78A040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428" y="0"/>
            <a:ext cx="97051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152C32-6852-7241-AC4A-3413BA062A7F}"/>
              </a:ext>
            </a:extLst>
          </p:cNvPr>
          <p:cNvSpPr txBox="1"/>
          <p:nvPr/>
        </p:nvSpPr>
        <p:spPr>
          <a:xfrm>
            <a:off x="10010634" y="228600"/>
            <a:ext cx="21813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SCUBA: </a:t>
            </a:r>
            <a:r>
              <a:rPr lang="en-US" dirty="0" err="1"/>
              <a:t>Jenness</a:t>
            </a:r>
            <a:r>
              <a:rPr lang="en-US" dirty="0"/>
              <a:t> 2010</a:t>
            </a:r>
          </a:p>
          <a:p>
            <a:r>
              <a:rPr lang="en-US" dirty="0"/>
              <a:t>SMA:  </a:t>
            </a:r>
            <a:r>
              <a:rPr lang="en-US" dirty="0" err="1"/>
              <a:t>Gurwell</a:t>
            </a:r>
            <a:endParaRPr lang="en-US" dirty="0"/>
          </a:p>
          <a:p>
            <a:r>
              <a:rPr lang="en-US" dirty="0"/>
              <a:t>ALMA:  ALMA</a:t>
            </a:r>
          </a:p>
          <a:p>
            <a:r>
              <a:rPr lang="en-US" dirty="0"/>
              <a:t>SCUBA2:  This work</a:t>
            </a:r>
          </a:p>
        </p:txBody>
      </p:sp>
    </p:spTree>
    <p:extLst>
      <p:ext uri="{BB962C8B-B14F-4D97-AF65-F5344CB8AC3E}">
        <p14:creationId xmlns:p14="http://schemas.microsoft.com/office/powerpoint/2010/main" val="2321294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161</Words>
  <Application>Microsoft Macintosh PowerPoint</Application>
  <PresentationFormat>Widescreen</PresentationFormat>
  <Paragraphs>37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20 Years of Quasar Variability</vt:lpstr>
      <vt:lpstr>PowerPoint Presentation</vt:lpstr>
      <vt:lpstr>PowerPoint Presentation</vt:lpstr>
      <vt:lpstr>PowerPoint Presentation</vt:lpstr>
      <vt:lpstr>XR Binary Variability</vt:lpstr>
      <vt:lpstr>SMA M87 &amp; M81 Lightcurves</vt:lpstr>
      <vt:lpstr>AGN Variability</vt:lpstr>
      <vt:lpstr>Black Hole Mass-Timescale 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Years of Quasar Variability</dc:title>
  <dc:creator>Geoffrey Bower</dc:creator>
  <cp:lastModifiedBy>Geoffrey Bower</cp:lastModifiedBy>
  <cp:revision>12</cp:revision>
  <dcterms:created xsi:type="dcterms:W3CDTF">2019-11-04T06:29:05Z</dcterms:created>
  <dcterms:modified xsi:type="dcterms:W3CDTF">2019-11-06T05:42:28Z</dcterms:modified>
</cp:coreProperties>
</file>